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Finger Paint" panose="020B0604020202020204" charset="0"/>
      <p:regular r:id="rId23"/>
    </p:embeddedFont>
    <p:embeddedFont>
      <p:font typeface="Give You Glory" panose="020B0604020202020204" charset="0"/>
      <p:regular r:id="rId24"/>
    </p:embeddedFont>
    <p:embeddedFont>
      <p:font typeface="Montserrat 1" panose="020B0604020202020204" charset="0"/>
      <p:regular r:id="rId25"/>
    </p:embeddedFont>
    <p:embeddedFont>
      <p:font typeface="Montserrat 1 Bold" panose="020B0604020202020204" charset="0"/>
      <p:regular r:id="rId26"/>
    </p:embeddedFont>
    <p:embeddedFont>
      <p:font typeface="Montserrat 2" panose="020B0604020202020204" charset="0"/>
      <p:regular r:id="rId27"/>
    </p:embeddedFont>
    <p:embeddedFont>
      <p:font typeface="Montserrat 2 Bold" panose="020B0604020202020204" charset="0"/>
      <p:regular r:id="rId28"/>
    </p:embeddedFont>
    <p:embeddedFont>
      <p:font typeface="More Sugar" panose="020B0604020202020204" charset="0"/>
      <p:regular r:id="rId29"/>
    </p:embeddedFont>
    <p:embeddedFont>
      <p:font typeface="Roboto" panose="02000000000000000000" pitchFamily="2" charset="0"/>
      <p:regular r:id="rId30"/>
    </p:embeddedFont>
    <p:embeddedFont>
      <p:font typeface="Roboto Bold" panose="02000000000000000000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6" d="100"/>
          <a:sy n="76" d="100"/>
        </p:scale>
        <p:origin x="798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0071" y="3211236"/>
            <a:ext cx="3872559" cy="4100114"/>
          </a:xfrm>
          <a:custGeom>
            <a:avLst/>
            <a:gdLst/>
            <a:ahLst/>
            <a:cxnLst/>
            <a:rect l="l" t="t" r="r" b="b"/>
            <a:pathLst>
              <a:path w="3872559" h="4100114">
                <a:moveTo>
                  <a:pt x="0" y="0"/>
                </a:moveTo>
                <a:lnTo>
                  <a:pt x="3872560" y="0"/>
                </a:lnTo>
                <a:lnTo>
                  <a:pt x="3872560" y="4100114"/>
                </a:lnTo>
                <a:lnTo>
                  <a:pt x="0" y="4100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29" b="-529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8317997" y="2780419"/>
            <a:ext cx="9970003" cy="7506581"/>
          </a:xfrm>
          <a:custGeom>
            <a:avLst/>
            <a:gdLst/>
            <a:ahLst/>
            <a:cxnLst/>
            <a:rect l="l" t="t" r="r" b="b"/>
            <a:pathLst>
              <a:path w="9970003" h="7506581">
                <a:moveTo>
                  <a:pt x="0" y="0"/>
                </a:moveTo>
                <a:lnTo>
                  <a:pt x="9970003" y="0"/>
                </a:lnTo>
                <a:lnTo>
                  <a:pt x="9970003" y="7506581"/>
                </a:lnTo>
                <a:lnTo>
                  <a:pt x="0" y="75065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9139238" y="4997132"/>
            <a:ext cx="9525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9139238" y="4897755"/>
            <a:ext cx="9525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6005013" y="586940"/>
            <a:ext cx="11024765" cy="2638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FE641E"/>
                </a:solidFill>
                <a:latin typeface="More Sugar"/>
                <a:ea typeface="More Sugar"/>
                <a:cs typeface="More Sugar"/>
                <a:sym typeface="More Sugar"/>
              </a:rPr>
              <a:t>Community: THE HEART OF  Engagement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5994" y="1730320"/>
            <a:ext cx="4553404" cy="1480993"/>
          </a:xfrm>
          <a:custGeom>
            <a:avLst/>
            <a:gdLst/>
            <a:ahLst/>
            <a:cxnLst/>
            <a:rect l="l" t="t" r="r" b="b"/>
            <a:pathLst>
              <a:path w="4553404" h="1480993">
                <a:moveTo>
                  <a:pt x="0" y="0"/>
                </a:moveTo>
                <a:lnTo>
                  <a:pt x="4553404" y="0"/>
                </a:lnTo>
                <a:lnTo>
                  <a:pt x="4553404" y="1480993"/>
                </a:lnTo>
                <a:lnTo>
                  <a:pt x="0" y="1480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8751730" y="2423455"/>
            <a:ext cx="9536270" cy="7863545"/>
          </a:xfrm>
          <a:custGeom>
            <a:avLst/>
            <a:gdLst/>
            <a:ahLst/>
            <a:cxnLst/>
            <a:rect l="l" t="t" r="r" b="b"/>
            <a:pathLst>
              <a:path w="9536270" h="7863545">
                <a:moveTo>
                  <a:pt x="0" y="0"/>
                </a:moveTo>
                <a:lnTo>
                  <a:pt x="9536270" y="0"/>
                </a:lnTo>
                <a:lnTo>
                  <a:pt x="9536270" y="7863545"/>
                </a:lnTo>
                <a:lnTo>
                  <a:pt x="0" y="78635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409" t="-6982" r="-12214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431104" y="587565"/>
            <a:ext cx="16828196" cy="92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17"/>
              </a:lnSpc>
            </a:pPr>
            <a:r>
              <a:rPr lang="en-US" sz="6470">
                <a:solidFill>
                  <a:srgbClr val="FE641E"/>
                </a:solidFill>
                <a:latin typeface="More Sugar"/>
                <a:ea typeface="More Sugar"/>
                <a:cs typeface="More Sugar"/>
                <a:sym typeface="More Sugar"/>
              </a:rPr>
              <a:t>The Planning: Well in advance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56904" y="2176761"/>
            <a:ext cx="4251582" cy="715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6"/>
              </a:lnSpc>
            </a:pPr>
            <a:r>
              <a:rPr lang="en-US" sz="4218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Community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0216" y="3598944"/>
            <a:ext cx="8514986" cy="654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endParaRPr/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Dates</a:t>
            </a: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 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Other community events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Availability of Community Stakeholder Staff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What supports can we offer?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Information Sessions / Workshops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Workplace pop-up Clinic 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What supports they can offer?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Sponsorship (be specific!)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Resource Development 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Host an Information Session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Bring their Staff and Clients to the Mobile Site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72627" y="1845363"/>
            <a:ext cx="5713940" cy="8081952"/>
          </a:xfrm>
          <a:custGeom>
            <a:avLst/>
            <a:gdLst/>
            <a:ahLst/>
            <a:cxnLst/>
            <a:rect l="l" t="t" r="r" b="b"/>
            <a:pathLst>
              <a:path w="5713940" h="8081952">
                <a:moveTo>
                  <a:pt x="0" y="0"/>
                </a:moveTo>
                <a:lnTo>
                  <a:pt x="5713939" y="0"/>
                </a:lnTo>
                <a:lnTo>
                  <a:pt x="5713939" y="8081951"/>
                </a:lnTo>
                <a:lnTo>
                  <a:pt x="0" y="8081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11704493" y="2266428"/>
            <a:ext cx="9525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9"/>
              </a:lnSpc>
            </a:pPr>
            <a:endParaRPr/>
          </a:p>
          <a:p>
            <a:pPr algn="l">
              <a:lnSpc>
                <a:spcPts val="5849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349441" y="3973746"/>
            <a:ext cx="9326893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endParaRPr/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What Resources do we Need to Develop or Source?</a:t>
            </a: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 </a:t>
            </a:r>
          </a:p>
          <a:p>
            <a:pPr marL="1079499" lvl="2" indent="-359833" algn="l">
              <a:lnSpc>
                <a:spcPts val="3499"/>
              </a:lnSpc>
              <a:spcBef>
                <a:spcPct val="0"/>
              </a:spcBef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Workshops </a:t>
            </a:r>
          </a:p>
          <a:p>
            <a:pPr marL="1079499" lvl="2" indent="-359833" algn="l">
              <a:lnSpc>
                <a:spcPts val="3499"/>
              </a:lnSpc>
              <a:spcBef>
                <a:spcPct val="0"/>
              </a:spcBef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Conversations with Cultural Advisors </a:t>
            </a:r>
          </a:p>
          <a:p>
            <a:pPr marL="1079499" lvl="2" indent="-359833" algn="l">
              <a:lnSpc>
                <a:spcPts val="3499"/>
              </a:lnSpc>
              <a:spcBef>
                <a:spcPct val="0"/>
              </a:spcBef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Community Group Consultation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Start Developing templates and materials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 b="1">
              <a:solidFill>
                <a:srgbClr val="FFFFFF"/>
              </a:solidFill>
              <a:latin typeface="Montserrat 2 Bold"/>
              <a:ea typeface="Montserrat 2 Bold"/>
              <a:cs typeface="Montserrat 2 Bold"/>
              <a:sym typeface="Montserrat 2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94805" y="587565"/>
            <a:ext cx="14813530" cy="92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17"/>
              </a:lnSpc>
            </a:pPr>
            <a:r>
              <a:rPr lang="en-US" sz="6470">
                <a:solidFill>
                  <a:srgbClr val="FE641E"/>
                </a:solidFill>
                <a:latin typeface="More Sugar"/>
                <a:ea typeface="More Sugar"/>
                <a:cs typeface="More Sugar"/>
                <a:sym typeface="More Sugar"/>
              </a:rPr>
              <a:t>The pre work: Developing Resources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18453" y="2335769"/>
            <a:ext cx="5869547" cy="7710963"/>
          </a:xfrm>
          <a:custGeom>
            <a:avLst/>
            <a:gdLst/>
            <a:ahLst/>
            <a:cxnLst/>
            <a:rect l="l" t="t" r="r" b="b"/>
            <a:pathLst>
              <a:path w="5869547" h="7710963">
                <a:moveTo>
                  <a:pt x="0" y="0"/>
                </a:moveTo>
                <a:lnTo>
                  <a:pt x="5869547" y="0"/>
                </a:lnTo>
                <a:lnTo>
                  <a:pt x="5869547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6" b="-746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9487" y="3863365"/>
            <a:ext cx="7961735" cy="6308535"/>
          </a:xfrm>
          <a:custGeom>
            <a:avLst/>
            <a:gdLst/>
            <a:ahLst/>
            <a:cxnLst/>
            <a:rect l="l" t="t" r="r" b="b"/>
            <a:pathLst>
              <a:path w="7961735" h="6308535">
                <a:moveTo>
                  <a:pt x="0" y="0"/>
                </a:moveTo>
                <a:lnTo>
                  <a:pt x="7961735" y="0"/>
                </a:lnTo>
                <a:lnTo>
                  <a:pt x="7961735" y="6308536"/>
                </a:lnTo>
                <a:lnTo>
                  <a:pt x="0" y="6308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77" t="-10219" r="-6866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11704493" y="2266428"/>
            <a:ext cx="9525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9"/>
              </a:lnSpc>
            </a:pPr>
            <a:endParaRPr/>
          </a:p>
          <a:p>
            <a:pPr algn="l">
              <a:lnSpc>
                <a:spcPts val="5849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6656732" y="3295657"/>
            <a:ext cx="5228519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Workshops and Training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lang="en-US" sz="2499" b="1">
              <a:solidFill>
                <a:srgbClr val="FFFFFF"/>
              </a:solidFill>
              <a:latin typeface="Montserrat 2 Bold"/>
              <a:ea typeface="Montserrat 2 Bold"/>
              <a:cs typeface="Montserrat 2 Bold"/>
              <a:sym typeface="Montserrat 2 Bold"/>
            </a:endParaRPr>
          </a:p>
          <a:p>
            <a:pPr marL="1079499" lvl="2" indent="-359833" algn="l">
              <a:lnSpc>
                <a:spcPts val="3499"/>
              </a:lnSpc>
              <a:spcBef>
                <a:spcPct val="0"/>
              </a:spcBef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Community Workers</a:t>
            </a:r>
          </a:p>
          <a:p>
            <a:pPr marL="1079499" lvl="2" indent="-359833" algn="l">
              <a:lnSpc>
                <a:spcPts val="3499"/>
              </a:lnSpc>
              <a:spcBef>
                <a:spcPct val="0"/>
              </a:spcBef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Clinical Staff</a:t>
            </a:r>
          </a:p>
          <a:p>
            <a:pPr marL="1079499" lvl="2" indent="-359833" algn="l">
              <a:lnSpc>
                <a:spcPts val="3499"/>
              </a:lnSpc>
              <a:spcBef>
                <a:spcPct val="0"/>
              </a:spcBef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Partners in Delivery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04570" y="587565"/>
            <a:ext cx="11202284" cy="92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17"/>
              </a:lnSpc>
            </a:pPr>
            <a:r>
              <a:rPr lang="en-US" sz="6470">
                <a:solidFill>
                  <a:srgbClr val="FE641E"/>
                </a:solidFill>
                <a:latin typeface="More Sugar"/>
                <a:ea typeface="More Sugar"/>
                <a:cs typeface="More Sugar"/>
                <a:sym typeface="More Sugar"/>
              </a:rPr>
              <a:t>The pre work:Training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5454" y="1895284"/>
            <a:ext cx="7645608" cy="829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Informing Community/ Comms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Posters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Facebook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Videos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Maintaining Staff Awareness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Posters in Clinic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Morning Meetings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Rosters</a:t>
            </a:r>
          </a:p>
          <a:p>
            <a:pPr marL="1079499" lvl="2" indent="-359833" algn="l">
              <a:lnSpc>
                <a:spcPts val="3499"/>
              </a:lnSpc>
              <a:spcBef>
                <a:spcPct val="0"/>
              </a:spcBef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Self Nomination</a:t>
            </a:r>
          </a:p>
          <a:p>
            <a:pPr marL="1079499" lvl="2" indent="-359833" algn="l">
              <a:lnSpc>
                <a:spcPts val="3499"/>
              </a:lnSpc>
              <a:spcBef>
                <a:spcPct val="0"/>
              </a:spcBef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On-call</a:t>
            </a:r>
          </a:p>
          <a:p>
            <a:pPr marL="1079499" lvl="2" indent="-359833" algn="l">
              <a:lnSpc>
                <a:spcPts val="3499"/>
              </a:lnSpc>
              <a:spcBef>
                <a:spcPct val="0"/>
              </a:spcBef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Funerals</a:t>
            </a:r>
          </a:p>
          <a:p>
            <a:pPr marL="1079499" lvl="2" indent="-359833" algn="l">
              <a:lnSpc>
                <a:spcPts val="3499"/>
              </a:lnSpc>
              <a:spcBef>
                <a:spcPct val="0"/>
              </a:spcBef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Continue to Staff Programs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Car Kits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Offline Communicare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Population Lists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Fact Sheets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704493" y="2266428"/>
            <a:ext cx="9525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9"/>
              </a:lnSpc>
            </a:pPr>
            <a:endParaRPr/>
          </a:p>
          <a:p>
            <a:pPr algn="l">
              <a:lnSpc>
                <a:spcPts val="5849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372331" y="587565"/>
            <a:ext cx="15543338" cy="92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17"/>
              </a:lnSpc>
            </a:pPr>
            <a:r>
              <a:rPr lang="en-US" sz="6470">
                <a:solidFill>
                  <a:srgbClr val="FE641E"/>
                </a:solidFill>
                <a:latin typeface="More Sugar"/>
                <a:ea typeface="More Sugar"/>
                <a:cs typeface="More Sugar"/>
                <a:sym typeface="More Sugar"/>
              </a:rPr>
              <a:t>The pre work: Templates and Materials</a:t>
            </a:r>
          </a:p>
        </p:txBody>
      </p:sp>
      <p:sp>
        <p:nvSpPr>
          <p:cNvPr id="5" name="Freeform 5"/>
          <p:cNvSpPr/>
          <p:nvPr/>
        </p:nvSpPr>
        <p:spPr>
          <a:xfrm>
            <a:off x="7196908" y="1965135"/>
            <a:ext cx="10972800" cy="8229600"/>
          </a:xfrm>
          <a:custGeom>
            <a:avLst/>
            <a:gdLst/>
            <a:ahLst/>
            <a:cxnLst/>
            <a:rect l="l" t="t" r="r" b="b"/>
            <a:pathLst>
              <a:path w="10972800" h="8229600">
                <a:moveTo>
                  <a:pt x="0" y="0"/>
                </a:moveTo>
                <a:lnTo>
                  <a:pt x="10972800" y="0"/>
                </a:lnTo>
                <a:lnTo>
                  <a:pt x="10972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19342" y="4556688"/>
            <a:ext cx="8074454" cy="5730312"/>
          </a:xfrm>
          <a:custGeom>
            <a:avLst/>
            <a:gdLst/>
            <a:ahLst/>
            <a:cxnLst/>
            <a:rect l="l" t="t" r="r" b="b"/>
            <a:pathLst>
              <a:path w="8074454" h="5730312">
                <a:moveTo>
                  <a:pt x="0" y="0"/>
                </a:moveTo>
                <a:lnTo>
                  <a:pt x="8074454" y="0"/>
                </a:lnTo>
                <a:lnTo>
                  <a:pt x="8074454" y="5730312"/>
                </a:lnTo>
                <a:lnTo>
                  <a:pt x="0" y="5730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63" t="-21341" r="-1125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-330911" y="0"/>
            <a:ext cx="8352824" cy="5890212"/>
          </a:xfrm>
          <a:custGeom>
            <a:avLst/>
            <a:gdLst/>
            <a:ahLst/>
            <a:cxnLst/>
            <a:rect l="l" t="t" r="r" b="b"/>
            <a:pathLst>
              <a:path w="8352824" h="5890212">
                <a:moveTo>
                  <a:pt x="0" y="0"/>
                </a:moveTo>
                <a:lnTo>
                  <a:pt x="8352824" y="0"/>
                </a:lnTo>
                <a:lnTo>
                  <a:pt x="8352824" y="5890212"/>
                </a:lnTo>
                <a:lnTo>
                  <a:pt x="0" y="5890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4333" b="-34744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11316502" y="-195400"/>
            <a:ext cx="6542966" cy="5338900"/>
          </a:xfrm>
          <a:custGeom>
            <a:avLst/>
            <a:gdLst/>
            <a:ahLst/>
            <a:cxnLst/>
            <a:rect l="l" t="t" r="r" b="b"/>
            <a:pathLst>
              <a:path w="6542966" h="5338900">
                <a:moveTo>
                  <a:pt x="0" y="0"/>
                </a:moveTo>
                <a:lnTo>
                  <a:pt x="6542967" y="0"/>
                </a:lnTo>
                <a:lnTo>
                  <a:pt x="6542967" y="5338900"/>
                </a:lnTo>
                <a:lnTo>
                  <a:pt x="0" y="53389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696" t="-30439" r="-37877" b="-12556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1688924" y="5345829"/>
            <a:ext cx="7758607" cy="4840610"/>
          </a:xfrm>
          <a:custGeom>
            <a:avLst/>
            <a:gdLst/>
            <a:ahLst/>
            <a:cxnLst/>
            <a:rect l="l" t="t" r="r" b="b"/>
            <a:pathLst>
              <a:path w="7758607" h="4840610">
                <a:moveTo>
                  <a:pt x="0" y="0"/>
                </a:moveTo>
                <a:lnTo>
                  <a:pt x="7758607" y="0"/>
                </a:lnTo>
                <a:lnTo>
                  <a:pt x="7758607" y="4840609"/>
                </a:lnTo>
                <a:lnTo>
                  <a:pt x="0" y="48406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907" t="-42800" r="-15020" b="-12186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6"/>
          <p:cNvSpPr txBox="1"/>
          <p:nvPr/>
        </p:nvSpPr>
        <p:spPr>
          <a:xfrm>
            <a:off x="5818924" y="508435"/>
            <a:ext cx="6650153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FE641E"/>
                </a:solidFill>
                <a:latin typeface="More Sugar"/>
                <a:ea typeface="More Sugar"/>
                <a:cs typeface="More Sugar"/>
                <a:sym typeface="More Sugar"/>
              </a:rPr>
              <a:t>Recognisable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4719" y="2029936"/>
            <a:ext cx="5434205" cy="7645600"/>
          </a:xfrm>
          <a:custGeom>
            <a:avLst/>
            <a:gdLst/>
            <a:ahLst/>
            <a:cxnLst/>
            <a:rect l="l" t="t" r="r" b="b"/>
            <a:pathLst>
              <a:path w="5434205" h="7645600">
                <a:moveTo>
                  <a:pt x="0" y="0"/>
                </a:moveTo>
                <a:lnTo>
                  <a:pt x="5434205" y="0"/>
                </a:lnTo>
                <a:lnTo>
                  <a:pt x="5434205" y="7645600"/>
                </a:lnTo>
                <a:lnTo>
                  <a:pt x="0" y="7645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45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209779" y="2068196"/>
            <a:ext cx="5378389" cy="7607339"/>
          </a:xfrm>
          <a:custGeom>
            <a:avLst/>
            <a:gdLst/>
            <a:ahLst/>
            <a:cxnLst/>
            <a:rect l="l" t="t" r="r" b="b"/>
            <a:pathLst>
              <a:path w="5378389" h="7607339">
                <a:moveTo>
                  <a:pt x="0" y="0"/>
                </a:moveTo>
                <a:lnTo>
                  <a:pt x="5378388" y="0"/>
                </a:lnTo>
                <a:lnTo>
                  <a:pt x="5378388" y="7607340"/>
                </a:lnTo>
                <a:lnTo>
                  <a:pt x="0" y="7607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5818924" y="508435"/>
            <a:ext cx="6650153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FE641E"/>
                </a:solidFill>
                <a:latin typeface="More Sugar"/>
                <a:ea typeface="More Sugar"/>
                <a:cs typeface="More Sugar"/>
                <a:sym typeface="More Sugar"/>
              </a:rPr>
              <a:t>Recognisable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27796" y="2664475"/>
            <a:ext cx="10003046" cy="7502284"/>
          </a:xfrm>
          <a:custGeom>
            <a:avLst/>
            <a:gdLst/>
            <a:ahLst/>
            <a:cxnLst/>
            <a:rect l="l" t="t" r="r" b="b"/>
            <a:pathLst>
              <a:path w="10003046" h="7502284">
                <a:moveTo>
                  <a:pt x="0" y="0"/>
                </a:moveTo>
                <a:lnTo>
                  <a:pt x="10003046" y="0"/>
                </a:lnTo>
                <a:lnTo>
                  <a:pt x="10003046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3772711" y="364500"/>
            <a:ext cx="9755537" cy="919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39"/>
              </a:lnSpc>
            </a:pPr>
            <a:r>
              <a:rPr lang="en-US" sz="6399">
                <a:solidFill>
                  <a:srgbClr val="FE641E"/>
                </a:solidFill>
                <a:latin typeface="More Sugar"/>
                <a:ea typeface="More Sugar"/>
                <a:cs typeface="More Sugar"/>
                <a:sym typeface="More Sugar"/>
              </a:rPr>
              <a:t>The Roll Out: During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2946400"/>
            <a:ext cx="7904074" cy="567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FOOD!!!</a:t>
            </a:r>
          </a:p>
          <a:p>
            <a:pPr algn="l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Montserrat 2 Bold"/>
              <a:ea typeface="Montserrat 2 Bold"/>
              <a:cs typeface="Montserrat 2 Bold"/>
              <a:sym typeface="Montserrat 2 Bold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Weather Flexibility</a:t>
            </a:r>
          </a:p>
          <a:p>
            <a:pPr algn="l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Montserrat 2 Bold"/>
              <a:ea typeface="Montserrat 2 Bold"/>
              <a:cs typeface="Montserrat 2 Bold"/>
              <a:sym typeface="Montserrat 2 Bold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Daily Briefing &amp; Debriefing</a:t>
            </a:r>
          </a:p>
          <a:p>
            <a:pPr algn="l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Montserrat 2 Bold"/>
              <a:ea typeface="Montserrat 2 Bold"/>
              <a:cs typeface="Montserrat 2 Bold"/>
              <a:sym typeface="Montserrat 2 Bold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Dedicated Room for Operations</a:t>
            </a:r>
          </a:p>
          <a:p>
            <a:pPr algn="l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Montserrat 2 Bold"/>
              <a:ea typeface="Montserrat 2 Bold"/>
              <a:cs typeface="Montserrat 2 Bold"/>
              <a:sym typeface="Montserrat 2 Bold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Continue Communication with Community 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Daily Prizes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Progress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Specific Requests by Community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45221" y="2396618"/>
            <a:ext cx="11977325" cy="7677794"/>
          </a:xfrm>
          <a:custGeom>
            <a:avLst/>
            <a:gdLst/>
            <a:ahLst/>
            <a:cxnLst/>
            <a:rect l="l" t="t" r="r" b="b"/>
            <a:pathLst>
              <a:path w="11977325" h="7677794">
                <a:moveTo>
                  <a:pt x="0" y="0"/>
                </a:moveTo>
                <a:lnTo>
                  <a:pt x="11977325" y="0"/>
                </a:lnTo>
                <a:lnTo>
                  <a:pt x="11977325" y="7677794"/>
                </a:lnTo>
                <a:lnTo>
                  <a:pt x="0" y="7677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784" r="-12636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3772711" y="364500"/>
            <a:ext cx="9755537" cy="919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39"/>
              </a:lnSpc>
            </a:pPr>
            <a:r>
              <a:rPr lang="en-US" sz="6399">
                <a:solidFill>
                  <a:srgbClr val="FE641E"/>
                </a:solidFill>
                <a:latin typeface="More Sugar"/>
                <a:ea typeface="More Sugar"/>
                <a:cs typeface="More Sugar"/>
                <a:sym typeface="More Sugar"/>
              </a:rPr>
              <a:t>The Roll Out: Essentials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1920" y="3789444"/>
            <a:ext cx="6335844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Data Entry 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Before End of Day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Replenish Kits</a:t>
            </a:r>
          </a:p>
          <a:p>
            <a:pPr algn="l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Montserrat 2 Bold"/>
              <a:ea typeface="Montserrat 2 Bold"/>
              <a:cs typeface="Montserrat 2 Bold"/>
              <a:sym typeface="Montserrat 2 Bold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Group Communication</a:t>
            </a:r>
          </a:p>
          <a:p>
            <a:pPr algn="l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Montserrat 2 Bold"/>
              <a:ea typeface="Montserrat 2 Bold"/>
              <a:cs typeface="Montserrat 2 Bold"/>
              <a:sym typeface="Montserrat 2 Bold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Always Have a Runner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96633" y="1554072"/>
            <a:ext cx="11494735" cy="8621051"/>
          </a:xfrm>
          <a:custGeom>
            <a:avLst/>
            <a:gdLst/>
            <a:ahLst/>
            <a:cxnLst/>
            <a:rect l="l" t="t" r="r" b="b"/>
            <a:pathLst>
              <a:path w="11494735" h="8621051">
                <a:moveTo>
                  <a:pt x="0" y="0"/>
                </a:moveTo>
                <a:lnTo>
                  <a:pt x="11494734" y="0"/>
                </a:lnTo>
                <a:lnTo>
                  <a:pt x="11494734" y="8621052"/>
                </a:lnTo>
                <a:lnTo>
                  <a:pt x="0" y="86210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3772711" y="364500"/>
            <a:ext cx="9755537" cy="919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39"/>
              </a:lnSpc>
            </a:pPr>
            <a:r>
              <a:rPr lang="en-US" sz="6399">
                <a:solidFill>
                  <a:srgbClr val="FE641E"/>
                </a:solidFill>
                <a:latin typeface="More Sugar"/>
                <a:ea typeface="More Sugar"/>
                <a:cs typeface="More Sugar"/>
                <a:sym typeface="More Sugar"/>
              </a:rPr>
              <a:t>The Roll Out: Essentials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3494" y="0"/>
            <a:ext cx="9894506" cy="6817460"/>
          </a:xfrm>
          <a:custGeom>
            <a:avLst/>
            <a:gdLst/>
            <a:ahLst/>
            <a:cxnLst/>
            <a:rect l="l" t="t" r="r" b="b"/>
            <a:pathLst>
              <a:path w="9894506" h="6817460">
                <a:moveTo>
                  <a:pt x="0" y="0"/>
                </a:moveTo>
                <a:lnTo>
                  <a:pt x="9894506" y="0"/>
                </a:lnTo>
                <a:lnTo>
                  <a:pt x="9894506" y="6817460"/>
                </a:lnTo>
                <a:lnTo>
                  <a:pt x="0" y="6817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361" t="-36801" r="-16316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3772711" y="364500"/>
            <a:ext cx="9755537" cy="919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39"/>
              </a:lnSpc>
            </a:pPr>
            <a:r>
              <a:rPr lang="en-US" sz="6399">
                <a:solidFill>
                  <a:srgbClr val="FE641E"/>
                </a:solidFill>
                <a:latin typeface="More Sugar"/>
                <a:ea typeface="More Sugar"/>
                <a:cs typeface="More Sugar"/>
                <a:sym typeface="More Sugar"/>
              </a:rPr>
              <a:t>Feed-Back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4340271"/>
            <a:ext cx="9579599" cy="5860043"/>
          </a:xfrm>
          <a:custGeom>
            <a:avLst/>
            <a:gdLst/>
            <a:ahLst/>
            <a:cxnLst/>
            <a:rect l="l" t="t" r="r" b="b"/>
            <a:pathLst>
              <a:path w="9579599" h="5860043">
                <a:moveTo>
                  <a:pt x="0" y="0"/>
                </a:moveTo>
                <a:lnTo>
                  <a:pt x="9579599" y="0"/>
                </a:lnTo>
                <a:lnTo>
                  <a:pt x="9579599" y="5860042"/>
                </a:lnTo>
                <a:lnTo>
                  <a:pt x="0" y="5860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0005" r="-14192"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7188" y="3147012"/>
            <a:ext cx="3583280" cy="2368609"/>
          </a:xfrm>
          <a:custGeom>
            <a:avLst/>
            <a:gdLst/>
            <a:ahLst/>
            <a:cxnLst/>
            <a:rect l="l" t="t" r="r" b="b"/>
            <a:pathLst>
              <a:path w="3583280" h="2368609">
                <a:moveTo>
                  <a:pt x="0" y="0"/>
                </a:moveTo>
                <a:lnTo>
                  <a:pt x="3583280" y="0"/>
                </a:lnTo>
                <a:lnTo>
                  <a:pt x="3583280" y="2368609"/>
                </a:lnTo>
                <a:lnTo>
                  <a:pt x="0" y="23686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2657310" y="6735341"/>
            <a:ext cx="14141765" cy="918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sz="3300" b="1">
                <a:solidFill>
                  <a:srgbClr val="A6A6A6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We acknowledge the Traditional Custodians of the lands and pay our respects to Elders past, present and emerging.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657310" y="1171642"/>
            <a:ext cx="14141765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9"/>
              </a:lnSpc>
              <a:spcBef>
                <a:spcPct val="0"/>
              </a:spcBef>
            </a:pPr>
            <a:r>
              <a:rPr lang="en-US" sz="5499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Maningrida is Kunibidji Country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97539" y="1512252"/>
            <a:ext cx="6521444" cy="8695258"/>
          </a:xfrm>
          <a:custGeom>
            <a:avLst/>
            <a:gdLst/>
            <a:ahLst/>
            <a:cxnLst/>
            <a:rect l="l" t="t" r="r" b="b"/>
            <a:pathLst>
              <a:path w="6521444" h="8695258">
                <a:moveTo>
                  <a:pt x="0" y="0"/>
                </a:moveTo>
                <a:lnTo>
                  <a:pt x="6521444" y="0"/>
                </a:lnTo>
                <a:lnTo>
                  <a:pt x="6521444" y="8695259"/>
                </a:lnTo>
                <a:lnTo>
                  <a:pt x="0" y="8695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4266231" y="592773"/>
            <a:ext cx="9755537" cy="919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39"/>
              </a:lnSpc>
            </a:pPr>
            <a:r>
              <a:rPr lang="en-US" sz="6399">
                <a:solidFill>
                  <a:srgbClr val="FE641E"/>
                </a:solidFill>
                <a:latin typeface="More Sugar"/>
                <a:ea typeface="More Sugar"/>
                <a:cs typeface="More Sugar"/>
                <a:sym typeface="More Sugar"/>
              </a:rPr>
              <a:t>Key Points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12889" y="2371951"/>
            <a:ext cx="9631049" cy="713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Consistent Model of Consultation and Delivery</a:t>
            </a:r>
          </a:p>
          <a:p>
            <a:pPr algn="l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Montserrat 2 Bold"/>
              <a:ea typeface="Montserrat 2 Bold"/>
              <a:cs typeface="Montserrat 2 Bold"/>
              <a:sym typeface="Montserrat 2 Bold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Predictable to Community</a:t>
            </a:r>
          </a:p>
          <a:p>
            <a:pPr algn="l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Montserrat 2 Bold"/>
              <a:ea typeface="Montserrat 2 Bold"/>
              <a:cs typeface="Montserrat 2 Bold"/>
              <a:sym typeface="Montserrat 2 Bold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Shirts and logos</a:t>
            </a:r>
          </a:p>
          <a:p>
            <a:pPr algn="l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Montserrat 2 Bold"/>
              <a:ea typeface="Montserrat 2 Bold"/>
              <a:cs typeface="Montserrat 2 Bold"/>
              <a:sym typeface="Montserrat 2 Bold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Flexible Delivery </a:t>
            </a:r>
          </a:p>
          <a:p>
            <a:pPr algn="l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Montserrat 2 Bold"/>
              <a:ea typeface="Montserrat 2 Bold"/>
              <a:cs typeface="Montserrat 2 Bold"/>
              <a:sym typeface="Montserrat 2 Bold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Feedback Loop - Briefing &amp; Debriefing</a:t>
            </a:r>
          </a:p>
          <a:p>
            <a:pPr algn="l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Montserrat 2 Bold"/>
              <a:ea typeface="Montserrat 2 Bold"/>
              <a:cs typeface="Montserrat 2 Bold"/>
              <a:sym typeface="Montserrat 2 Bold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Comms (Posters; Flyers; Facebook)</a:t>
            </a:r>
          </a:p>
          <a:p>
            <a:pPr algn="l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Montserrat 2 Bold"/>
              <a:ea typeface="Montserrat 2 Bold"/>
              <a:cs typeface="Montserrat 2 Bold"/>
              <a:sym typeface="Montserrat 2 Bold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Meaningful Inductions </a:t>
            </a:r>
          </a:p>
          <a:p>
            <a:pPr algn="l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Montserrat 2 Bold"/>
              <a:ea typeface="Montserrat 2 Bold"/>
              <a:cs typeface="Montserrat 2 Bold"/>
              <a:sym typeface="Montserrat 2 Bold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All Staff Involvement</a:t>
            </a:r>
          </a:p>
          <a:p>
            <a:pPr algn="l">
              <a:lnSpc>
                <a:spcPts val="4730"/>
              </a:lnSpc>
            </a:pPr>
            <a:endParaRPr lang="en-US" sz="2499" b="1">
              <a:solidFill>
                <a:srgbClr val="FFFFFF"/>
              </a:solidFill>
              <a:latin typeface="Montserrat 2 Bold"/>
              <a:ea typeface="Montserrat 2 Bold"/>
              <a:cs typeface="Montserrat 2 Bold"/>
              <a:sym typeface="Montserrat 2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91982" y="3315416"/>
            <a:ext cx="9304035" cy="218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830"/>
              </a:lnSpc>
            </a:pPr>
            <a:r>
              <a:rPr lang="en-US" sz="15300">
                <a:solidFill>
                  <a:srgbClr val="FE641E"/>
                </a:solidFill>
                <a:latin typeface="Give You Glory"/>
                <a:ea typeface="Give You Glory"/>
                <a:cs typeface="Give You Glory"/>
                <a:sym typeface="Give You Glory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9793" y="6148975"/>
            <a:ext cx="18544838" cy="4138025"/>
          </a:xfrm>
          <a:custGeom>
            <a:avLst/>
            <a:gdLst/>
            <a:ahLst/>
            <a:cxnLst/>
            <a:rect l="l" t="t" r="r" b="b"/>
            <a:pathLst>
              <a:path w="18544838" h="4138025">
                <a:moveTo>
                  <a:pt x="0" y="0"/>
                </a:moveTo>
                <a:lnTo>
                  <a:pt x="18544839" y="0"/>
                </a:lnTo>
                <a:lnTo>
                  <a:pt x="18544839" y="4138025"/>
                </a:lnTo>
                <a:lnTo>
                  <a:pt x="0" y="41380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713" b="-29539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414265" y="1378775"/>
            <a:ext cx="7884253" cy="919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040"/>
              </a:lnSpc>
            </a:pPr>
            <a:r>
              <a:rPr lang="en-US" sz="6400">
                <a:solidFill>
                  <a:srgbClr val="FE641E"/>
                </a:solidFill>
                <a:latin typeface="More Sugar"/>
                <a:ea typeface="More Sugar"/>
                <a:cs typeface="More Sugar"/>
                <a:sym typeface="More Sugar"/>
              </a:rPr>
              <a:t>Manayingkarírra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65789" y="639397"/>
            <a:ext cx="10878260" cy="5847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7"/>
              </a:lnSpc>
            </a:pPr>
            <a:r>
              <a:rPr lang="en-US" sz="3048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Located in West Arnhem Land Northern Territory 520km from Darwin</a:t>
            </a:r>
          </a:p>
          <a:p>
            <a:pPr algn="l">
              <a:lnSpc>
                <a:spcPts val="4267"/>
              </a:lnSpc>
            </a:pPr>
            <a:endParaRPr lang="en-US" sz="3048">
              <a:solidFill>
                <a:srgbClr val="FFFFFF"/>
              </a:solidFill>
              <a:latin typeface="Montserrat 1"/>
              <a:ea typeface="Montserrat 1"/>
              <a:cs typeface="Montserrat 1"/>
              <a:sym typeface="Montserrat 1"/>
            </a:endParaRPr>
          </a:p>
          <a:p>
            <a:pPr algn="l">
              <a:lnSpc>
                <a:spcPts val="4267"/>
              </a:lnSpc>
            </a:pPr>
            <a:r>
              <a:rPr lang="en-US" sz="3048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Main languages</a:t>
            </a:r>
            <a:r>
              <a:rPr lang="en-US" sz="3048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 </a:t>
            </a:r>
          </a:p>
          <a:p>
            <a:pPr marL="658123" lvl="1" indent="-329062" algn="l">
              <a:lnSpc>
                <a:spcPts val="4267"/>
              </a:lnSpc>
              <a:buFont typeface="Arial"/>
              <a:buChar char="•"/>
            </a:pPr>
            <a:r>
              <a:rPr lang="en-US" sz="3048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Burarra </a:t>
            </a:r>
          </a:p>
          <a:p>
            <a:pPr marL="658123" lvl="1" indent="-329062" algn="l">
              <a:lnSpc>
                <a:spcPts val="4267"/>
              </a:lnSpc>
              <a:buFont typeface="Arial"/>
              <a:buChar char="•"/>
            </a:pPr>
            <a:r>
              <a:rPr lang="en-US" sz="3048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Ndjébbana</a:t>
            </a:r>
          </a:p>
          <a:p>
            <a:pPr marL="658123" lvl="1" indent="-329062" algn="l">
              <a:lnSpc>
                <a:spcPts val="4267"/>
              </a:lnSpc>
              <a:buFont typeface="Arial"/>
              <a:buChar char="•"/>
            </a:pPr>
            <a:r>
              <a:rPr lang="en-US" sz="3048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Eastern Kunwinjku</a:t>
            </a:r>
          </a:p>
          <a:p>
            <a:pPr marL="658123" lvl="1" indent="-329062" algn="l">
              <a:lnSpc>
                <a:spcPts val="4267"/>
              </a:lnSpc>
              <a:buFont typeface="Arial"/>
              <a:buChar char="•"/>
            </a:pPr>
            <a:r>
              <a:rPr lang="en-US" sz="3048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Na-Kara </a:t>
            </a:r>
          </a:p>
          <a:p>
            <a:pPr marL="658123" lvl="1" indent="-329062" algn="l">
              <a:lnSpc>
                <a:spcPts val="4267"/>
              </a:lnSpc>
              <a:buFont typeface="Arial"/>
              <a:buChar char="•"/>
            </a:pPr>
            <a:r>
              <a:rPr lang="en-US" sz="3048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Wurlaki </a:t>
            </a:r>
          </a:p>
          <a:p>
            <a:pPr algn="l">
              <a:lnSpc>
                <a:spcPts val="4267"/>
              </a:lnSpc>
            </a:pPr>
            <a:endParaRPr lang="en-US" sz="3048">
              <a:solidFill>
                <a:srgbClr val="FFFFFF"/>
              </a:solidFill>
              <a:latin typeface="Montserrat 1"/>
              <a:ea typeface="Montserrat 1"/>
              <a:cs typeface="Montserrat 1"/>
              <a:sym typeface="Montserrat 1"/>
            </a:endParaRPr>
          </a:p>
          <a:p>
            <a:pPr algn="l">
              <a:lnSpc>
                <a:spcPts val="4267"/>
              </a:lnSpc>
              <a:spcBef>
                <a:spcPct val="0"/>
              </a:spcBef>
            </a:pPr>
            <a:endParaRPr lang="en-US" sz="3048">
              <a:solidFill>
                <a:srgbClr val="FFFFFF"/>
              </a:solidFill>
              <a:latin typeface="Montserrat 1"/>
              <a:ea typeface="Montserrat 1"/>
              <a:cs typeface="Montserrat 1"/>
              <a:sym typeface="Montserrat 1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14265" y="2506267"/>
            <a:ext cx="6951524" cy="428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00"/>
              </a:lnSpc>
            </a:pPr>
            <a:r>
              <a:rPr lang="en-US" sz="3000" b="1">
                <a:solidFill>
                  <a:srgbClr val="B8B0B8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Kunibidji country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700" y="7129047"/>
            <a:ext cx="3414482" cy="2241808"/>
            <a:chOff x="0" y="0"/>
            <a:chExt cx="4552643" cy="2989077"/>
          </a:xfrm>
        </p:grpSpPr>
        <p:sp>
          <p:nvSpPr>
            <p:cNvPr id="7" name="TextBox 7"/>
            <p:cNvSpPr txBox="1"/>
            <p:nvPr/>
          </p:nvSpPr>
          <p:spPr>
            <a:xfrm>
              <a:off x="0" y="95250"/>
              <a:ext cx="4552643" cy="21915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430"/>
                </a:lnSpc>
              </a:pPr>
              <a:r>
                <a:rPr lang="en-US" sz="11300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3300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495258"/>
              <a:ext cx="4552643" cy="493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             RESIDENTS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25739" y="7024375"/>
            <a:ext cx="3414482" cy="2451153"/>
            <a:chOff x="0" y="0"/>
            <a:chExt cx="4552643" cy="326820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04775"/>
              <a:ext cx="4552643" cy="2528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300"/>
                </a:lnSpc>
              </a:pPr>
              <a:r>
                <a:rPr lang="en-US" sz="13000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13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774386"/>
              <a:ext cx="4552643" cy="493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  LANGUAGES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666362" y="6922348"/>
            <a:ext cx="3414482" cy="2451153"/>
            <a:chOff x="0" y="0"/>
            <a:chExt cx="4552643" cy="3268204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04775"/>
              <a:ext cx="4552643" cy="2528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300"/>
                </a:lnSpc>
              </a:pPr>
              <a:r>
                <a:rPr lang="en-US" sz="13000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32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774386"/>
              <a:ext cx="4552643" cy="493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79"/>
                </a:lnSpc>
              </a:pPr>
              <a:r>
                <a:rPr lang="en-US" sz="2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OUTSTATIONS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6124" y="3114878"/>
            <a:ext cx="15875751" cy="5442619"/>
          </a:xfrm>
          <a:custGeom>
            <a:avLst/>
            <a:gdLst/>
            <a:ahLst/>
            <a:cxnLst/>
            <a:rect l="l" t="t" r="r" b="b"/>
            <a:pathLst>
              <a:path w="15875751" h="5442619">
                <a:moveTo>
                  <a:pt x="0" y="0"/>
                </a:moveTo>
                <a:lnTo>
                  <a:pt x="15875752" y="0"/>
                </a:lnTo>
                <a:lnTo>
                  <a:pt x="15875752" y="5442619"/>
                </a:lnTo>
                <a:lnTo>
                  <a:pt x="0" y="54426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570" t="-61139" b="-83891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5265281" y="555625"/>
            <a:ext cx="8310410" cy="1003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0"/>
              </a:lnSpc>
            </a:pPr>
            <a:r>
              <a:rPr lang="en-US" sz="7000">
                <a:solidFill>
                  <a:srgbClr val="FE641E"/>
                </a:solidFill>
                <a:latin typeface="More Sugar"/>
                <a:ea typeface="More Sugar"/>
                <a:cs typeface="More Sugar"/>
                <a:sym typeface="More Sugar"/>
              </a:rPr>
              <a:t>Our Community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260" y="1028700"/>
            <a:ext cx="8026163" cy="9071014"/>
          </a:xfrm>
          <a:custGeom>
            <a:avLst/>
            <a:gdLst/>
            <a:ahLst/>
            <a:cxnLst/>
            <a:rect l="l" t="t" r="r" b="b"/>
            <a:pathLst>
              <a:path w="8026163" h="9071014">
                <a:moveTo>
                  <a:pt x="0" y="0"/>
                </a:moveTo>
                <a:lnTo>
                  <a:pt x="8026162" y="0"/>
                </a:lnTo>
                <a:lnTo>
                  <a:pt x="8026162" y="9071014"/>
                </a:lnTo>
                <a:lnTo>
                  <a:pt x="0" y="90710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14" r="-8914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5265281" y="592772"/>
            <a:ext cx="8310410" cy="919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40"/>
              </a:lnSpc>
            </a:pPr>
            <a:r>
              <a:rPr lang="en-US" sz="6400">
                <a:solidFill>
                  <a:srgbClr val="FE641E"/>
                </a:solidFill>
                <a:latin typeface="More Sugar"/>
                <a:ea typeface="More Sugar"/>
                <a:cs typeface="More Sugar"/>
                <a:sym typeface="More Sugar"/>
              </a:rPr>
              <a:t>Health Portfolios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085009" y="1588980"/>
            <a:ext cx="4584473" cy="820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8522" lvl="1" indent="-239261" algn="l">
              <a:lnSpc>
                <a:spcPts val="4720"/>
              </a:lnSpc>
              <a:buFont typeface="Arial"/>
              <a:buChar char="•"/>
            </a:pPr>
            <a:r>
              <a:rPr lang="en-US" sz="221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Chronic Conditions </a:t>
            </a:r>
          </a:p>
          <a:p>
            <a:pPr marL="478522" lvl="1" indent="-239261" algn="l">
              <a:lnSpc>
                <a:spcPts val="4720"/>
              </a:lnSpc>
              <a:buFont typeface="Arial"/>
              <a:buChar char="•"/>
            </a:pPr>
            <a:r>
              <a:rPr lang="en-US" sz="221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Acute and Emergency </a:t>
            </a:r>
          </a:p>
          <a:p>
            <a:pPr marL="478522" lvl="1" indent="-239261" algn="l">
              <a:lnSpc>
                <a:spcPts val="4720"/>
              </a:lnSpc>
              <a:buFont typeface="Arial"/>
              <a:buChar char="•"/>
            </a:pPr>
            <a:r>
              <a:rPr lang="en-US" sz="221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Women's Health </a:t>
            </a:r>
          </a:p>
          <a:p>
            <a:pPr marL="478522" lvl="1" indent="-239261" algn="l">
              <a:lnSpc>
                <a:spcPts val="4720"/>
              </a:lnSpc>
              <a:buFont typeface="Arial"/>
              <a:buChar char="•"/>
            </a:pPr>
            <a:r>
              <a:rPr lang="en-US" sz="221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Men's Health </a:t>
            </a:r>
          </a:p>
          <a:p>
            <a:pPr marL="478522" lvl="1" indent="-239261" algn="l">
              <a:lnSpc>
                <a:spcPts val="4720"/>
              </a:lnSpc>
              <a:buFont typeface="Arial"/>
              <a:buChar char="•"/>
            </a:pPr>
            <a:r>
              <a:rPr lang="en-US" sz="221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Midwifery </a:t>
            </a:r>
          </a:p>
          <a:p>
            <a:pPr marL="478522" lvl="1" indent="-239261" algn="l">
              <a:lnSpc>
                <a:spcPts val="4720"/>
              </a:lnSpc>
              <a:buFont typeface="Arial"/>
              <a:buChar char="•"/>
            </a:pPr>
            <a:r>
              <a:rPr lang="en-US" sz="221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Visiting Services </a:t>
            </a:r>
          </a:p>
          <a:p>
            <a:pPr marL="478522" lvl="1" indent="-239261" algn="l">
              <a:lnSpc>
                <a:spcPts val="4720"/>
              </a:lnSpc>
              <a:buFont typeface="Arial"/>
              <a:buChar char="•"/>
            </a:pPr>
            <a:r>
              <a:rPr lang="en-US" sz="221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Mental Health </a:t>
            </a:r>
          </a:p>
          <a:p>
            <a:pPr marL="478522" lvl="1" indent="-239261" algn="l">
              <a:lnSpc>
                <a:spcPts val="4720"/>
              </a:lnSpc>
              <a:buFont typeface="Arial"/>
              <a:buChar char="•"/>
            </a:pPr>
            <a:r>
              <a:rPr lang="en-US" sz="221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Orange Sky </a:t>
            </a:r>
          </a:p>
          <a:p>
            <a:pPr marL="478522" lvl="1" indent="-239261" algn="l">
              <a:lnSpc>
                <a:spcPts val="4720"/>
              </a:lnSpc>
              <a:buFont typeface="Arial"/>
              <a:buChar char="•"/>
            </a:pPr>
            <a:r>
              <a:rPr lang="en-US" sz="221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RHD</a:t>
            </a:r>
          </a:p>
          <a:p>
            <a:pPr marL="478522" lvl="1" indent="-239261" algn="l">
              <a:lnSpc>
                <a:spcPts val="4720"/>
              </a:lnSpc>
              <a:buFont typeface="Arial"/>
              <a:buChar char="•"/>
            </a:pPr>
            <a:r>
              <a:rPr lang="en-US" sz="221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Outstation Health</a:t>
            </a:r>
          </a:p>
          <a:p>
            <a:pPr marL="478522" lvl="1" indent="-239261" algn="l">
              <a:lnSpc>
                <a:spcPts val="4720"/>
              </a:lnSpc>
              <a:buFont typeface="Arial"/>
              <a:buChar char="•"/>
            </a:pPr>
            <a:r>
              <a:rPr lang="en-US" sz="221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Child Health </a:t>
            </a:r>
          </a:p>
          <a:p>
            <a:pPr marL="478522" lvl="1" indent="-239261" algn="l">
              <a:lnSpc>
                <a:spcPts val="4720"/>
              </a:lnSpc>
              <a:buFont typeface="Arial"/>
              <a:buChar char="•"/>
            </a:pPr>
            <a:r>
              <a:rPr lang="en-US" sz="221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Healthy Under 5's</a:t>
            </a:r>
          </a:p>
          <a:p>
            <a:pPr marL="478522" lvl="1" indent="-239261" algn="l">
              <a:lnSpc>
                <a:spcPts val="4720"/>
              </a:lnSpc>
              <a:buFont typeface="Arial"/>
              <a:buChar char="•"/>
            </a:pPr>
            <a:r>
              <a:rPr lang="en-US" sz="221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Training &amp; Development </a:t>
            </a:r>
          </a:p>
          <a:p>
            <a:pPr marL="478522" lvl="1" indent="-239261" algn="l">
              <a:lnSpc>
                <a:spcPts val="4720"/>
              </a:lnSpc>
              <a:buFont typeface="Arial"/>
              <a:buChar char="•"/>
            </a:pPr>
            <a:r>
              <a:rPr lang="en-US" sz="221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After Hours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575691" y="1588980"/>
            <a:ext cx="4584473" cy="2890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8522" lvl="1" indent="-239261" algn="l">
              <a:lnSpc>
                <a:spcPts val="4720"/>
              </a:lnSpc>
              <a:buFont typeface="Arial"/>
              <a:buChar char="•"/>
            </a:pPr>
            <a:r>
              <a:rPr lang="en-US" sz="221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Vaccine Drives</a:t>
            </a:r>
          </a:p>
          <a:p>
            <a:pPr marL="478522" lvl="1" indent="-239261" algn="l">
              <a:lnSpc>
                <a:spcPts val="4720"/>
              </a:lnSpc>
              <a:buFont typeface="Arial"/>
              <a:buChar char="•"/>
            </a:pPr>
            <a:r>
              <a:rPr lang="en-US" sz="221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Healthy Skin Week </a:t>
            </a:r>
          </a:p>
          <a:p>
            <a:pPr marL="478522" lvl="1" indent="-239261" algn="l">
              <a:lnSpc>
                <a:spcPts val="4720"/>
              </a:lnSpc>
              <a:buFont typeface="Arial"/>
              <a:buChar char="•"/>
            </a:pPr>
            <a:r>
              <a:rPr lang="en-US" sz="221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Youth Health</a:t>
            </a:r>
          </a:p>
          <a:p>
            <a:pPr marL="478522" lvl="1" indent="-239261" algn="l">
              <a:lnSpc>
                <a:spcPts val="4720"/>
              </a:lnSpc>
              <a:buFont typeface="Arial"/>
              <a:buChar char="•"/>
            </a:pPr>
            <a:r>
              <a:rPr lang="en-US" sz="221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Breast Screening/ Women’s </a:t>
            </a:r>
          </a:p>
          <a:p>
            <a:pPr marL="478522" lvl="1" indent="-239261" algn="l">
              <a:lnSpc>
                <a:spcPts val="4720"/>
              </a:lnSpc>
              <a:buFont typeface="Arial"/>
              <a:buChar char="•"/>
            </a:pPr>
            <a:r>
              <a:rPr lang="en-US" sz="221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Contact Tracing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998951" y="592772"/>
            <a:ext cx="5145175" cy="919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40"/>
              </a:lnSpc>
            </a:pPr>
            <a:r>
              <a:rPr lang="en-US" sz="6400">
                <a:solidFill>
                  <a:srgbClr val="FE641E"/>
                </a:solidFill>
                <a:latin typeface="More Sugar"/>
                <a:ea typeface="More Sugar"/>
                <a:cs typeface="More Sugar"/>
                <a:sym typeface="More Sugar"/>
              </a:rPr>
              <a:t>Outreach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69462" y="418494"/>
            <a:ext cx="12920974" cy="1805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41"/>
              </a:lnSpc>
            </a:pPr>
            <a:r>
              <a:rPr lang="en-US" sz="5673">
                <a:solidFill>
                  <a:srgbClr val="FE641E"/>
                </a:solidFill>
                <a:latin typeface="More Sugar"/>
                <a:ea typeface="More Sugar"/>
                <a:cs typeface="More Sugar"/>
                <a:sym typeface="More Sugar"/>
              </a:rPr>
              <a:t>Community Engagement for Outreach</a:t>
            </a:r>
          </a:p>
          <a:p>
            <a:pPr algn="just">
              <a:lnSpc>
                <a:spcPts val="5133"/>
              </a:lnSpc>
            </a:pPr>
            <a:endParaRPr lang="en-US" sz="5673">
              <a:solidFill>
                <a:srgbClr val="FE641E"/>
              </a:solidFill>
              <a:latin typeface="More Sugar"/>
              <a:ea typeface="More Sugar"/>
              <a:cs typeface="More Sugar"/>
              <a:sym typeface="More Sugar"/>
            </a:endParaRPr>
          </a:p>
          <a:p>
            <a:pPr marL="0" lvl="0" indent="0" algn="just">
              <a:lnSpc>
                <a:spcPts val="2901"/>
              </a:lnSpc>
            </a:pPr>
            <a:endParaRPr lang="en-US" sz="5673">
              <a:solidFill>
                <a:srgbClr val="FE641E"/>
              </a:solidFill>
              <a:latin typeface="More Sugar"/>
              <a:ea typeface="More Sugar"/>
              <a:cs typeface="More Sugar"/>
              <a:sym typeface="More Sugar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906408" y="-1665739"/>
            <a:ext cx="15256383" cy="12814068"/>
          </a:xfrm>
          <a:custGeom>
            <a:avLst/>
            <a:gdLst/>
            <a:ahLst/>
            <a:cxnLst/>
            <a:rect l="l" t="t" r="r" b="b"/>
            <a:pathLst>
              <a:path w="15256383" h="12814068">
                <a:moveTo>
                  <a:pt x="0" y="0"/>
                </a:moveTo>
                <a:lnTo>
                  <a:pt x="15256383" y="0"/>
                </a:lnTo>
                <a:lnTo>
                  <a:pt x="15256383" y="12814068"/>
                </a:lnTo>
                <a:lnTo>
                  <a:pt x="0" y="12814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66" t="-991" r="-4243" b="-991"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42852" y="4071452"/>
            <a:ext cx="10645148" cy="6215548"/>
          </a:xfrm>
          <a:custGeom>
            <a:avLst/>
            <a:gdLst/>
            <a:ahLst/>
            <a:cxnLst/>
            <a:rect l="l" t="t" r="r" b="b"/>
            <a:pathLst>
              <a:path w="10645148" h="6215548">
                <a:moveTo>
                  <a:pt x="0" y="0"/>
                </a:moveTo>
                <a:lnTo>
                  <a:pt x="10645148" y="0"/>
                </a:lnTo>
                <a:lnTo>
                  <a:pt x="10645148" y="6215548"/>
                </a:lnTo>
                <a:lnTo>
                  <a:pt x="0" y="62155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407" t="-12882" r="-5451" b="-4860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511177" y="587565"/>
            <a:ext cx="17432042" cy="92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17"/>
              </a:lnSpc>
            </a:pPr>
            <a:r>
              <a:rPr lang="en-US" sz="6470">
                <a:solidFill>
                  <a:srgbClr val="FE641E"/>
                </a:solidFill>
                <a:latin typeface="More Sugar"/>
                <a:ea typeface="More Sugar"/>
                <a:cs typeface="More Sugar"/>
                <a:sym typeface="More Sugar"/>
              </a:rPr>
              <a:t>The Focus: How Did it Come to Our Attention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31104" y="2488311"/>
            <a:ext cx="8364472" cy="829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endParaRPr/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Community</a:t>
            </a: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 - After Hours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One off or novel</a:t>
            </a: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 - JEV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Health Event</a:t>
            </a: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 - Breast Screen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Internal</a:t>
            </a: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 - Workforce Training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Local Prevelance</a:t>
            </a: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 - Scabies; Tuberculosis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From Data</a:t>
            </a: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 - KPI: STI screening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Research: collaboration potential</a:t>
            </a: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 - SCIP; NEARER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40367" y="2515626"/>
            <a:ext cx="10709565" cy="7143950"/>
          </a:xfrm>
          <a:custGeom>
            <a:avLst/>
            <a:gdLst/>
            <a:ahLst/>
            <a:cxnLst/>
            <a:rect l="l" t="t" r="r" b="b"/>
            <a:pathLst>
              <a:path w="10709565" h="7143950">
                <a:moveTo>
                  <a:pt x="0" y="0"/>
                </a:moveTo>
                <a:lnTo>
                  <a:pt x="10709565" y="0"/>
                </a:lnTo>
                <a:lnTo>
                  <a:pt x="10709565" y="7143950"/>
                </a:lnTo>
                <a:lnTo>
                  <a:pt x="0" y="71439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2476" b="-17404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431104" y="592773"/>
            <a:ext cx="17360105" cy="919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39"/>
              </a:lnSpc>
            </a:pPr>
            <a:r>
              <a:rPr lang="en-US" sz="6399">
                <a:solidFill>
                  <a:srgbClr val="FE641E"/>
                </a:solidFill>
                <a:latin typeface="More Sugar"/>
                <a:ea typeface="More Sugar"/>
                <a:cs typeface="More Sugar"/>
                <a:sym typeface="More Sugar"/>
              </a:rPr>
              <a:t>The Consultation: Starts with Conversations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9448" y="3244984"/>
            <a:ext cx="7439641" cy="6414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9"/>
              </a:lnSpc>
            </a:pPr>
            <a:endParaRPr/>
          </a:p>
          <a:p>
            <a:pPr marL="530465" lvl="1" indent="-265232" algn="l">
              <a:lnSpc>
                <a:spcPts val="3439"/>
              </a:lnSpc>
              <a:buFont typeface="Arial"/>
              <a:buChar char="•"/>
            </a:pPr>
            <a:r>
              <a:rPr lang="en-US" sz="2456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Community Groups</a:t>
            </a:r>
          </a:p>
          <a:p>
            <a:pPr marL="1060929" lvl="2" indent="-353643" algn="l">
              <a:lnSpc>
                <a:spcPts val="3439"/>
              </a:lnSpc>
              <a:buFont typeface="Arial"/>
              <a:buChar char="⚬"/>
            </a:pPr>
            <a:r>
              <a:rPr lang="en-US" sz="245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HOA</a:t>
            </a:r>
          </a:p>
          <a:p>
            <a:pPr marL="1060929" lvl="2" indent="-353643" algn="l">
              <a:lnSpc>
                <a:spcPts val="3439"/>
              </a:lnSpc>
              <a:buFont typeface="Arial"/>
              <a:buChar char="⚬"/>
            </a:pPr>
            <a:r>
              <a:rPr lang="en-US" sz="245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Leadership </a:t>
            </a:r>
          </a:p>
          <a:p>
            <a:pPr marL="1060929" lvl="2" indent="-353643" algn="l">
              <a:lnSpc>
                <a:spcPts val="3439"/>
              </a:lnSpc>
              <a:buFont typeface="Arial"/>
              <a:buChar char="⚬"/>
            </a:pPr>
            <a:r>
              <a:rPr lang="en-US" sz="245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Individual Leaders</a:t>
            </a:r>
          </a:p>
          <a:p>
            <a:pPr marL="1060929" lvl="2" indent="-353643" algn="l">
              <a:lnSpc>
                <a:spcPts val="3439"/>
              </a:lnSpc>
              <a:buFont typeface="Arial"/>
              <a:buChar char="⚬"/>
            </a:pPr>
            <a:r>
              <a:rPr lang="en-US" sz="245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Women’s &amp; Men’s</a:t>
            </a:r>
          </a:p>
          <a:p>
            <a:pPr marL="1060929" lvl="2" indent="-353643" algn="l">
              <a:lnSpc>
                <a:spcPts val="3439"/>
              </a:lnSpc>
              <a:buFont typeface="Arial"/>
              <a:buChar char="⚬"/>
            </a:pPr>
            <a:r>
              <a:rPr lang="en-US" sz="245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Organisations</a:t>
            </a:r>
          </a:p>
          <a:p>
            <a:pPr marL="530465" lvl="1" indent="-265232" algn="l">
              <a:lnSpc>
                <a:spcPts val="3439"/>
              </a:lnSpc>
              <a:buFont typeface="Arial"/>
              <a:buChar char="•"/>
            </a:pPr>
            <a:r>
              <a:rPr lang="en-US" sz="2456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Community Workers</a:t>
            </a:r>
          </a:p>
          <a:p>
            <a:pPr marL="1060929" lvl="2" indent="-353643" algn="l">
              <a:lnSpc>
                <a:spcPts val="3439"/>
              </a:lnSpc>
              <a:buFont typeface="Arial"/>
              <a:buChar char="⚬"/>
            </a:pPr>
            <a:r>
              <a:rPr lang="en-US" sz="245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Whats the baseline understanding</a:t>
            </a:r>
          </a:p>
          <a:p>
            <a:pPr marL="530465" lvl="1" indent="-265232" algn="l">
              <a:lnSpc>
                <a:spcPts val="3439"/>
              </a:lnSpc>
              <a:buFont typeface="Arial"/>
              <a:buChar char="•"/>
            </a:pPr>
            <a:r>
              <a:rPr lang="en-US" sz="2456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Clinical Staff</a:t>
            </a:r>
          </a:p>
          <a:p>
            <a:pPr marL="1060929" lvl="2" indent="-353643" algn="l">
              <a:lnSpc>
                <a:spcPts val="3439"/>
              </a:lnSpc>
              <a:buFont typeface="Arial"/>
              <a:buChar char="⚬"/>
            </a:pPr>
            <a:r>
              <a:rPr lang="en-US" sz="245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Skill mix</a:t>
            </a:r>
          </a:p>
          <a:p>
            <a:pPr marL="1060929" lvl="2" indent="-353643" algn="l">
              <a:lnSpc>
                <a:spcPts val="3439"/>
              </a:lnSpc>
              <a:buFont typeface="Arial"/>
              <a:buChar char="⚬"/>
            </a:pPr>
            <a:r>
              <a:rPr lang="en-US" sz="245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Current understanding</a:t>
            </a:r>
          </a:p>
          <a:p>
            <a:pPr marL="530465" lvl="1" indent="-265232" algn="l">
              <a:lnSpc>
                <a:spcPts val="3439"/>
              </a:lnSpc>
              <a:buFont typeface="Arial"/>
              <a:buChar char="•"/>
            </a:pPr>
            <a:r>
              <a:rPr lang="en-US" sz="2456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Visitors</a:t>
            </a:r>
          </a:p>
          <a:p>
            <a:pPr marL="1060929" lvl="2" indent="-353643" algn="l">
              <a:lnSpc>
                <a:spcPts val="3439"/>
              </a:lnSpc>
              <a:buFont typeface="Arial"/>
              <a:buChar char="⚬"/>
            </a:pPr>
            <a:r>
              <a:rPr lang="en-US" sz="245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Helping with delivery</a:t>
            </a:r>
          </a:p>
          <a:p>
            <a:pPr marL="1060929" lvl="2" indent="-353643" algn="l">
              <a:lnSpc>
                <a:spcPts val="3439"/>
              </a:lnSpc>
              <a:spcBef>
                <a:spcPct val="0"/>
              </a:spcBef>
              <a:buFont typeface="Arial"/>
              <a:buChar char="⚬"/>
            </a:pPr>
            <a:r>
              <a:rPr lang="en-US" sz="2456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Providing education/resources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1661934"/>
            <a:ext cx="4553404" cy="1480993"/>
          </a:xfrm>
          <a:custGeom>
            <a:avLst/>
            <a:gdLst/>
            <a:ahLst/>
            <a:cxnLst/>
            <a:rect l="l" t="t" r="r" b="b"/>
            <a:pathLst>
              <a:path w="4553404" h="1480993">
                <a:moveTo>
                  <a:pt x="0" y="0"/>
                </a:moveTo>
                <a:lnTo>
                  <a:pt x="4553404" y="0"/>
                </a:lnTo>
                <a:lnTo>
                  <a:pt x="4553404" y="1480993"/>
                </a:lnTo>
                <a:lnTo>
                  <a:pt x="0" y="14809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6"/>
          <p:cNvSpPr txBox="1"/>
          <p:nvPr/>
        </p:nvSpPr>
        <p:spPr>
          <a:xfrm>
            <a:off x="1028700" y="2001940"/>
            <a:ext cx="4251582" cy="715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6"/>
              </a:lnSpc>
            </a:pPr>
            <a:r>
              <a:rPr lang="en-US" sz="4218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Discussions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B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1920" y="1517460"/>
            <a:ext cx="4553404" cy="1480993"/>
          </a:xfrm>
          <a:custGeom>
            <a:avLst/>
            <a:gdLst/>
            <a:ahLst/>
            <a:cxnLst/>
            <a:rect l="l" t="t" r="r" b="b"/>
            <a:pathLst>
              <a:path w="4553404" h="1480993">
                <a:moveTo>
                  <a:pt x="0" y="0"/>
                </a:moveTo>
                <a:lnTo>
                  <a:pt x="4553404" y="0"/>
                </a:lnTo>
                <a:lnTo>
                  <a:pt x="4553404" y="1480992"/>
                </a:lnTo>
                <a:lnTo>
                  <a:pt x="0" y="148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7371064" y="2011017"/>
            <a:ext cx="10916936" cy="8187702"/>
          </a:xfrm>
          <a:custGeom>
            <a:avLst/>
            <a:gdLst/>
            <a:ahLst/>
            <a:cxnLst/>
            <a:rect l="l" t="t" r="r" b="b"/>
            <a:pathLst>
              <a:path w="10916936" h="8187702">
                <a:moveTo>
                  <a:pt x="0" y="0"/>
                </a:moveTo>
                <a:lnTo>
                  <a:pt x="10916936" y="0"/>
                </a:lnTo>
                <a:lnTo>
                  <a:pt x="10916936" y="8187702"/>
                </a:lnTo>
                <a:lnTo>
                  <a:pt x="0" y="8187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431104" y="587565"/>
            <a:ext cx="16828196" cy="92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17"/>
              </a:lnSpc>
            </a:pPr>
            <a:r>
              <a:rPr lang="en-US" sz="6470">
                <a:solidFill>
                  <a:srgbClr val="FE641E"/>
                </a:solidFill>
                <a:latin typeface="More Sugar"/>
                <a:ea typeface="More Sugar"/>
                <a:cs typeface="More Sugar"/>
                <a:sym typeface="More Sugar"/>
              </a:rPr>
              <a:t>The Planning: Well in advance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2947" y="3213719"/>
            <a:ext cx="7227865" cy="698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endParaRPr/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Money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Program funding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Sourced funding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Ordering Supplies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Office supplies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Medications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Consumables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Uniforms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Overcoming Remoteness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Weather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Staffing</a:t>
            </a:r>
          </a:p>
          <a:p>
            <a:pPr marL="1079499" lvl="2" indent="-359833" algn="l">
              <a:lnSpc>
                <a:spcPts val="3499"/>
              </a:lnSpc>
              <a:spcBef>
                <a:spcPct val="0"/>
              </a:spcBef>
              <a:buFont typeface="Arial"/>
              <a:buChar char="⚬"/>
            </a:pPr>
            <a:r>
              <a:rPr lang="en-US" sz="2499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Travel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2831" y="1857465"/>
            <a:ext cx="4251582" cy="715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6"/>
              </a:lnSpc>
            </a:pPr>
            <a:r>
              <a:rPr lang="en-US" sz="4218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Internal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E87E0FC5A1664E96A3A3667B83069C" ma:contentTypeVersion="15" ma:contentTypeDescription="Create a new document." ma:contentTypeScope="" ma:versionID="19dabc5626ace9f71435a5afcaba9c1f">
  <xsd:schema xmlns:xsd="http://www.w3.org/2001/XMLSchema" xmlns:xs="http://www.w3.org/2001/XMLSchema" xmlns:p="http://schemas.microsoft.com/office/2006/metadata/properties" xmlns:ns2="286a54d3-de9c-4d34-8307-1f9300af38e3" xmlns:ns3="68047a9d-360c-44af-a01d-2904a294c695" targetNamespace="http://schemas.microsoft.com/office/2006/metadata/properties" ma:root="true" ma:fieldsID="8e3710064795851d42f78a3aefae6e18" ns2:_="" ns3:_="">
    <xsd:import namespace="286a54d3-de9c-4d34-8307-1f9300af38e3"/>
    <xsd:import namespace="68047a9d-360c-44af-a01d-2904a294c6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a54d3-de9c-4d34-8307-1f9300af38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3b2619d2-a073-499d-ba74-f7e3c92fb7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047a9d-360c-44af-a01d-2904a294c69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c82dd24-a652-4440-b837-566d5a3ab35c}" ma:internalName="TaxCatchAll" ma:showField="CatchAllData" ma:web="68047a9d-360c-44af-a01d-2904a294c6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86a54d3-de9c-4d34-8307-1f9300af38e3">
      <Terms xmlns="http://schemas.microsoft.com/office/infopath/2007/PartnerControls"/>
    </lcf76f155ced4ddcb4097134ff3c332f>
    <TaxCatchAll xmlns="68047a9d-360c-44af-a01d-2904a294c695" xsi:nil="true"/>
  </documentManagement>
</p:properties>
</file>

<file path=customXml/itemProps1.xml><?xml version="1.0" encoding="utf-8"?>
<ds:datastoreItem xmlns:ds="http://schemas.openxmlformats.org/officeDocument/2006/customXml" ds:itemID="{32FBCC8B-1FF6-4082-A0F1-67C0E02BD1F4}"/>
</file>

<file path=customXml/itemProps2.xml><?xml version="1.0" encoding="utf-8"?>
<ds:datastoreItem xmlns:ds="http://schemas.openxmlformats.org/officeDocument/2006/customXml" ds:itemID="{50AE0D1F-C0D0-4C4A-BCAC-8682064C2D3C}"/>
</file>

<file path=customXml/itemProps3.xml><?xml version="1.0" encoding="utf-8"?>
<ds:datastoreItem xmlns:ds="http://schemas.openxmlformats.org/officeDocument/2006/customXml" ds:itemID="{157941D7-B260-45C8-AF63-59FC2DCDE82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454</Words>
  <Application>Microsoft Office PowerPoint</Application>
  <PresentationFormat>Custom</PresentationFormat>
  <Paragraphs>188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Montserrat 1</vt:lpstr>
      <vt:lpstr>Montserrat 2</vt:lpstr>
      <vt:lpstr>Calibri</vt:lpstr>
      <vt:lpstr>Roboto Bold</vt:lpstr>
      <vt:lpstr>Finger Paint</vt:lpstr>
      <vt:lpstr>Roboto</vt:lpstr>
      <vt:lpstr>Montserrat 1 Bold</vt:lpstr>
      <vt:lpstr>Montserrat 2 Bold</vt:lpstr>
      <vt:lpstr>Give You Glory</vt:lpstr>
      <vt:lpstr>More Sugar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the heart of engagement CQI 2024</dc:title>
  <cp:lastModifiedBy>Anita Graham</cp:lastModifiedBy>
  <cp:revision>1</cp:revision>
  <dcterms:created xsi:type="dcterms:W3CDTF">2006-08-16T00:00:00Z</dcterms:created>
  <dcterms:modified xsi:type="dcterms:W3CDTF">2024-10-06T04:46:24Z</dcterms:modified>
  <dc:identifier>DAGSrJKVc_w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0x010100AEE87E0FC5A1664E96A3A3667B83069C</vt:lpwstr>
  </property>
</Properties>
</file>