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Green" userId="bbb181de-fa6d-466a-a814-ed4175edf2a5" providerId="ADAL" clId="{0187B1E3-7C03-4598-AFB9-ED37DB3ED8B4}"/>
    <pc:docChg chg="modSld">
      <pc:chgData name="Danielle Green" userId="bbb181de-fa6d-466a-a814-ed4175edf2a5" providerId="ADAL" clId="{0187B1E3-7C03-4598-AFB9-ED37DB3ED8B4}" dt="2024-10-04T04:49:33.042" v="1" actId="1076"/>
      <pc:docMkLst>
        <pc:docMk/>
      </pc:docMkLst>
      <pc:sldChg chg="modSp mod">
        <pc:chgData name="Danielle Green" userId="bbb181de-fa6d-466a-a814-ed4175edf2a5" providerId="ADAL" clId="{0187B1E3-7C03-4598-AFB9-ED37DB3ED8B4}" dt="2024-10-04T04:49:33.042" v="1" actId="1076"/>
        <pc:sldMkLst>
          <pc:docMk/>
          <pc:sldMk cId="2579360464" sldId="257"/>
        </pc:sldMkLst>
        <pc:spChg chg="mod">
          <ac:chgData name="Danielle Green" userId="bbb181de-fa6d-466a-a814-ed4175edf2a5" providerId="ADAL" clId="{0187B1E3-7C03-4598-AFB9-ED37DB3ED8B4}" dt="2024-10-04T04:49:33.042" v="1" actId="1076"/>
          <ac:spMkLst>
            <pc:docMk/>
            <pc:sldMk cId="2579360464" sldId="257"/>
            <ac:spMk id="17" creationId="{86FEA4FF-2491-3BD7-0AC9-C1A6FA349C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717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615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02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765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962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79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4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72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491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59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876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9D77B95-3142-4D4A-A4C3-ED615C8246F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21848A8-B84A-4CCC-A151-25018BA98B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028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D91E1-8166-8FE3-14DF-B560D6311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Sharing Stories About What’s Working Well in Immunisation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057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164B183-C9EC-9C68-3C18-1CB43AD951AD}"/>
              </a:ext>
            </a:extLst>
          </p:cNvPr>
          <p:cNvSpPr txBox="1"/>
          <p:nvPr/>
        </p:nvSpPr>
        <p:spPr>
          <a:xfrm>
            <a:off x="200800" y="124504"/>
            <a:ext cx="9115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/>
              <a:t>Immunisation Coverage – NTAHKPIs June 2024</a:t>
            </a:r>
          </a:p>
        </p:txBody>
      </p:sp>
      <p:pic>
        <p:nvPicPr>
          <p:cNvPr id="12" name="Picture 11" descr="A graph with numbers and a line&#10;&#10;Description automatically generated">
            <a:extLst>
              <a:ext uri="{FF2B5EF4-FFF2-40B4-BE49-F238E27FC236}">
                <a16:creationId xmlns:a16="http://schemas.microsoft.com/office/drawing/2014/main" id="{8278573D-63AD-8E2A-5293-7612920B3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0" y="2216968"/>
            <a:ext cx="5801503" cy="2892268"/>
          </a:xfrm>
          <a:prstGeom prst="rect">
            <a:avLst/>
          </a:prstGeom>
        </p:spPr>
      </p:pic>
      <p:pic>
        <p:nvPicPr>
          <p:cNvPr id="14" name="Picture 13" descr="A graph with numbers and a line&#10;&#10;Description automatically generated">
            <a:extLst>
              <a:ext uri="{FF2B5EF4-FFF2-40B4-BE49-F238E27FC236}">
                <a16:creationId xmlns:a16="http://schemas.microsoft.com/office/drawing/2014/main" id="{7BBFB53C-A2A8-0FAE-1FC8-224C029DC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339" y="447669"/>
            <a:ext cx="5953861" cy="2892268"/>
          </a:xfrm>
          <a:prstGeom prst="rect">
            <a:avLst/>
          </a:prstGeom>
        </p:spPr>
      </p:pic>
      <p:pic>
        <p:nvPicPr>
          <p:cNvPr id="16" name="Picture 15" descr="A graph of a graph showing the growth of children aged 24 to 72 months&#10;&#10;Description automatically generated">
            <a:extLst>
              <a:ext uri="{FF2B5EF4-FFF2-40B4-BE49-F238E27FC236}">
                <a16:creationId xmlns:a16="http://schemas.microsoft.com/office/drawing/2014/main" id="{4078C220-2646-B68A-2BCB-BD653AA14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058" y="3663102"/>
            <a:ext cx="5649141" cy="289226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6FEA4FF-2491-3BD7-0AC9-C1A6FA349C66}"/>
              </a:ext>
            </a:extLst>
          </p:cNvPr>
          <p:cNvSpPr txBox="1"/>
          <p:nvPr/>
        </p:nvSpPr>
        <p:spPr>
          <a:xfrm>
            <a:off x="495035" y="539794"/>
            <a:ext cx="4761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bg1"/>
                </a:solidFill>
              </a:rPr>
              <a:t>NTAHKPI KPI Public Report</a:t>
            </a:r>
          </a:p>
          <a:p>
            <a:r>
              <a:rPr lang="en-AU" sz="2800" dirty="0">
                <a:solidFill>
                  <a:schemeClr val="bg1"/>
                </a:solidFill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25793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21F135-4A69-0C4D-DBE1-D6442A3C9779}"/>
              </a:ext>
            </a:extLst>
          </p:cNvPr>
          <p:cNvSpPr/>
          <p:nvPr/>
        </p:nvSpPr>
        <p:spPr>
          <a:xfrm>
            <a:off x="218090" y="421775"/>
            <a:ext cx="3799490" cy="30072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D7DC90-0994-8279-65FF-FD6C77631E11}"/>
              </a:ext>
            </a:extLst>
          </p:cNvPr>
          <p:cNvSpPr/>
          <p:nvPr/>
        </p:nvSpPr>
        <p:spPr>
          <a:xfrm>
            <a:off x="4514192" y="450622"/>
            <a:ext cx="3644462" cy="29967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5A77F5-FB8D-B6E3-94E8-76B26A66C96F}"/>
              </a:ext>
            </a:extLst>
          </p:cNvPr>
          <p:cNvSpPr/>
          <p:nvPr/>
        </p:nvSpPr>
        <p:spPr>
          <a:xfrm>
            <a:off x="2328043" y="3883744"/>
            <a:ext cx="3915104" cy="27833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22DBE6-EF20-B6B8-315B-31EF4954F775}"/>
              </a:ext>
            </a:extLst>
          </p:cNvPr>
          <p:cNvSpPr/>
          <p:nvPr/>
        </p:nvSpPr>
        <p:spPr>
          <a:xfrm>
            <a:off x="8655266" y="470511"/>
            <a:ext cx="3352800" cy="29967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4C58B-4CE2-A5A9-A16C-39952E309030}"/>
              </a:ext>
            </a:extLst>
          </p:cNvPr>
          <p:cNvSpPr/>
          <p:nvPr/>
        </p:nvSpPr>
        <p:spPr>
          <a:xfrm>
            <a:off x="6750269" y="3883744"/>
            <a:ext cx="3915104" cy="27833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E6D1DD-2418-D974-6017-E66381FC2EB0}"/>
              </a:ext>
            </a:extLst>
          </p:cNvPr>
          <p:cNvSpPr txBox="1"/>
          <p:nvPr/>
        </p:nvSpPr>
        <p:spPr>
          <a:xfrm>
            <a:off x="312684" y="487504"/>
            <a:ext cx="356038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bg1"/>
                </a:solidFill>
              </a:rPr>
              <a:t>Service or System Strengthening</a:t>
            </a:r>
          </a:p>
          <a:p>
            <a:endParaRPr lang="en-AU" sz="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err="1">
                <a:solidFill>
                  <a:schemeClr val="bg1"/>
                </a:solidFill>
              </a:rPr>
              <a:t>Eg</a:t>
            </a:r>
            <a:r>
              <a:rPr lang="en-AU" sz="2400" dirty="0">
                <a:solidFill>
                  <a:schemeClr val="bg1"/>
                </a:solidFill>
              </a:rPr>
              <a:t>: Prioritisation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Cold chain and Vaccine supply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Recall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Data and reporting</a:t>
            </a:r>
          </a:p>
          <a:p>
            <a:endParaRPr lang="en-A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B4AB1A-BEE2-133B-63D5-2A49E8869074}"/>
              </a:ext>
            </a:extLst>
          </p:cNvPr>
          <p:cNvSpPr txBox="1"/>
          <p:nvPr/>
        </p:nvSpPr>
        <p:spPr>
          <a:xfrm>
            <a:off x="4667906" y="556554"/>
            <a:ext cx="313733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bg1"/>
                </a:solidFill>
              </a:rPr>
              <a:t>Supporting</a:t>
            </a:r>
            <a:r>
              <a:rPr lang="en-AU" dirty="0"/>
              <a:t> </a:t>
            </a:r>
            <a:r>
              <a:rPr lang="en-AU" sz="2800" dirty="0">
                <a:solidFill>
                  <a:schemeClr val="bg1"/>
                </a:solidFill>
              </a:rPr>
              <a:t>staff</a:t>
            </a:r>
          </a:p>
          <a:p>
            <a:endParaRPr lang="en-AU" sz="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err="1">
                <a:solidFill>
                  <a:schemeClr val="bg1"/>
                </a:solidFill>
              </a:rPr>
              <a:t>Eg</a:t>
            </a:r>
            <a:r>
              <a:rPr lang="en-AU" sz="2400" dirty="0">
                <a:solidFill>
                  <a:schemeClr val="bg1"/>
                </a:solidFill>
              </a:rPr>
              <a:t>: Accreditation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Mentoring/Support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New immunisers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Less confident Immunisers</a:t>
            </a:r>
          </a:p>
          <a:p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7E6E3C-6899-93AE-1545-EBEBD5A47BF8}"/>
              </a:ext>
            </a:extLst>
          </p:cNvPr>
          <p:cNvSpPr txBox="1"/>
          <p:nvPr/>
        </p:nvSpPr>
        <p:spPr>
          <a:xfrm>
            <a:off x="8864160" y="540148"/>
            <a:ext cx="3137338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Community</a:t>
            </a:r>
            <a:r>
              <a:rPr lang="en-AU" sz="2800" dirty="0">
                <a:solidFill>
                  <a:srgbClr val="2C2C2C"/>
                </a:solidFill>
                <a:latin typeface="Corbel" panose="020B0503020204020204"/>
              </a:rPr>
              <a:t> and </a:t>
            </a: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Clients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 err="1">
                <a:solidFill>
                  <a:srgbClr val="2C2C2C"/>
                </a:solidFill>
                <a:latin typeface="Corbel" panose="020B0503020204020204"/>
              </a:rPr>
              <a:t>Eg</a:t>
            </a:r>
            <a:r>
              <a:rPr lang="en-AU" sz="2400" dirty="0">
                <a:solidFill>
                  <a:srgbClr val="2C2C2C"/>
                </a:solidFill>
                <a:latin typeface="Corbel" panose="020B0503020204020204"/>
              </a:rPr>
              <a:t>: Trust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Education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>
                <a:solidFill>
                  <a:srgbClr val="2C2C2C"/>
                </a:solidFill>
                <a:latin typeface="Corbel" panose="020B0503020204020204"/>
              </a:rPr>
              <a:t>Demand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Health promotion</a:t>
            </a:r>
          </a:p>
          <a:p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9BEA7A-8E76-3CF9-A3B9-353CA00F8A1D}"/>
              </a:ext>
            </a:extLst>
          </p:cNvPr>
          <p:cNvSpPr txBox="1"/>
          <p:nvPr/>
        </p:nvSpPr>
        <p:spPr>
          <a:xfrm>
            <a:off x="2328043" y="3883744"/>
            <a:ext cx="391510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Vaccination Delivery and Access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 err="1">
                <a:solidFill>
                  <a:srgbClr val="2C2C2C"/>
                </a:solidFill>
                <a:latin typeface="Corbel" panose="020B0503020204020204"/>
              </a:rPr>
              <a:t>Eg:Opportunistic</a:t>
            </a:r>
            <a:r>
              <a:rPr lang="en-AU" sz="2400" dirty="0">
                <a:solidFill>
                  <a:srgbClr val="2C2C2C"/>
                </a:solidFill>
                <a:latin typeface="Corbel" panose="020B0503020204020204"/>
              </a:rPr>
              <a:t>/Blitzes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>
                <a:solidFill>
                  <a:srgbClr val="2C2C2C"/>
                </a:solidFill>
                <a:latin typeface="Corbel" panose="020B0503020204020204"/>
              </a:rPr>
              <a:t>Vaccine streams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>
                <a:solidFill>
                  <a:srgbClr val="2C2C2C"/>
                </a:solidFill>
                <a:latin typeface="Corbel" panose="020B0503020204020204"/>
              </a:rPr>
              <a:t>Alternate sites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>
                <a:solidFill>
                  <a:srgbClr val="2C2C2C"/>
                </a:solidFill>
                <a:latin typeface="Corbel" panose="020B0503020204020204"/>
              </a:rPr>
              <a:t>Afterhours/ weekends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12FD41-327D-A478-D3AC-A7AAFEE43AF3}"/>
              </a:ext>
            </a:extLst>
          </p:cNvPr>
          <p:cNvSpPr txBox="1"/>
          <p:nvPr/>
        </p:nvSpPr>
        <p:spPr>
          <a:xfrm>
            <a:off x="7065578" y="3945300"/>
            <a:ext cx="300858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Innovations: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 err="1">
                <a:solidFill>
                  <a:srgbClr val="2C2C2C"/>
                </a:solidFill>
                <a:latin typeface="Corbel" panose="020B0503020204020204"/>
              </a:rPr>
              <a:t>Eg</a:t>
            </a:r>
            <a:r>
              <a:rPr lang="en-AU" sz="2400" dirty="0">
                <a:solidFill>
                  <a:srgbClr val="2C2C2C"/>
                </a:solidFill>
                <a:latin typeface="Corbel" panose="020B0503020204020204"/>
              </a:rPr>
              <a:t>: Solutions that combine different areas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400" dirty="0">
                <a:solidFill>
                  <a:srgbClr val="2C2C2C"/>
                </a:solidFill>
                <a:latin typeface="Corbel" panose="020B0503020204020204"/>
              </a:rPr>
              <a:t>Resources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Other innovations</a:t>
            </a:r>
          </a:p>
          <a:p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8590F6-4C7E-1C8C-0A89-6C3A13DAF2E5}"/>
              </a:ext>
            </a:extLst>
          </p:cNvPr>
          <p:cNvSpPr txBox="1"/>
          <p:nvPr/>
        </p:nvSpPr>
        <p:spPr>
          <a:xfrm>
            <a:off x="630621" y="153085"/>
            <a:ext cx="225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19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E87E0FC5A1664E96A3A3667B83069C" ma:contentTypeVersion="15" ma:contentTypeDescription="Create a new document." ma:contentTypeScope="" ma:versionID="19dabc5626ace9f71435a5afcaba9c1f">
  <xsd:schema xmlns:xsd="http://www.w3.org/2001/XMLSchema" xmlns:xs="http://www.w3.org/2001/XMLSchema" xmlns:p="http://schemas.microsoft.com/office/2006/metadata/properties" xmlns:ns2="286a54d3-de9c-4d34-8307-1f9300af38e3" xmlns:ns3="68047a9d-360c-44af-a01d-2904a294c695" targetNamespace="http://schemas.microsoft.com/office/2006/metadata/properties" ma:root="true" ma:fieldsID="8e3710064795851d42f78a3aefae6e18" ns2:_="" ns3:_="">
    <xsd:import namespace="286a54d3-de9c-4d34-8307-1f9300af38e3"/>
    <xsd:import namespace="68047a9d-360c-44af-a01d-2904a294c6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6a54d3-de9c-4d34-8307-1f9300af3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b2619d2-a073-499d-ba74-f7e3c92fb7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47a9d-360c-44af-a01d-2904a294c69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c82dd24-a652-4440-b837-566d5a3ab35c}" ma:internalName="TaxCatchAll" ma:showField="CatchAllData" ma:web="68047a9d-360c-44af-a01d-2904a294c6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495A97-5DF9-401B-B986-BC4D6F4436C5}"/>
</file>

<file path=customXml/itemProps2.xml><?xml version="1.0" encoding="utf-8"?>
<ds:datastoreItem xmlns:ds="http://schemas.openxmlformats.org/officeDocument/2006/customXml" ds:itemID="{AD0ACA1A-4A2E-4A07-AD92-410425C5EA6B}"/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4472</TotalTime>
  <Words>89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Corbel</vt:lpstr>
      <vt:lpstr>Wingdings</vt:lpstr>
      <vt:lpstr>Banded</vt:lpstr>
      <vt:lpstr>Sharing Stories About What’s Working Well in Immunisation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Danielle Green</dc:creator>
  <cp:lastModifiedBy>Danielle Green</cp:lastModifiedBy>
  <cp:revision>3</cp:revision>
  <dcterms:created xsi:type="dcterms:W3CDTF">2024-10-01T02:16:55Z</dcterms:created>
  <dcterms:modified xsi:type="dcterms:W3CDTF">2024-10-04T04:49:39Z</dcterms:modified>
</cp:coreProperties>
</file>